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9" r:id="rId2"/>
    <p:sldId id="365" r:id="rId3"/>
    <p:sldId id="306" r:id="rId4"/>
    <p:sldId id="355" r:id="rId5"/>
    <p:sldId id="356" r:id="rId6"/>
    <p:sldId id="359" r:id="rId7"/>
    <p:sldId id="366" r:id="rId8"/>
    <p:sldId id="367" r:id="rId9"/>
    <p:sldId id="361" r:id="rId10"/>
    <p:sldId id="362" r:id="rId11"/>
    <p:sldId id="363" r:id="rId12"/>
    <p:sldId id="364" r:id="rId13"/>
    <p:sldId id="369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8" autoAdjust="0"/>
    <p:restoredTop sz="95154" autoAdjust="0"/>
  </p:normalViewPr>
  <p:slideViewPr>
    <p:cSldViewPr snapToGrid="0">
      <p:cViewPr varScale="1">
        <p:scale>
          <a:sx n="100" d="100"/>
          <a:sy n="100" d="100"/>
        </p:scale>
        <p:origin x="96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25E9062-2210-4C62-9B05-C459718D17E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7761FB1-A4C8-4C10-BF45-8A87BECE77DD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B026A06-BF3C-41C8-8995-0F29220EF4B7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7A749A0-A3AE-47A4-8B9F-3F6A8C2C280B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3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009DF95-7D11-40FF-898B-BBE9C980BACD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6843A43-57D8-499C-9390-CC03FFA1C402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5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CB06701-2CE4-4875-B36B-B858A5A19780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25C8003-A309-4DC9-81EC-BE129E343A4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7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18" y="1363579"/>
            <a:ext cx="66755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Last time: 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000" dirty="0"/>
              <a:t>- Equivalence of variants of the Turing machine model</a:t>
            </a:r>
          </a:p>
          <a:p>
            <a:r>
              <a:rPr lang="en-US" sz="2000" dirty="0"/>
              <a:t>     a.  Multi-tape TMs</a:t>
            </a:r>
          </a:p>
          <a:p>
            <a:r>
              <a:rPr lang="en-US" sz="2000" dirty="0"/>
              <a:t>     b.  Nondeterministic TMs</a:t>
            </a:r>
          </a:p>
          <a:p>
            <a:r>
              <a:rPr lang="en-US" sz="2000" dirty="0"/>
              <a:t>     c.  Enumerators</a:t>
            </a:r>
          </a:p>
          <a:p>
            <a:r>
              <a:rPr lang="en-US" sz="2000" dirty="0"/>
              <a:t>- Church-Turing Thesis</a:t>
            </a:r>
          </a:p>
          <a:p>
            <a:r>
              <a:rPr lang="en-US" sz="2000" dirty="0"/>
              <a:t>- Notation for encodings and TMs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</a:rPr>
              <a:t>Sipser </a:t>
            </a:r>
            <a:r>
              <a:rPr lang="en-US" sz="20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§4.1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Decision procedures for automata and grammars</a:t>
            </a: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have mini chat-breaks (experiment)</a:t>
            </a:r>
          </a:p>
        </p:txBody>
      </p:sp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Emptiness Problem for CFGs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7704" y="1253649"/>
                <a:ext cx="7264829" cy="361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CFG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=∅ }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heorem: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 smtClean="0"/>
                  <a:t>Proof:  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 smtClean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000" b="0" dirty="0" smtClean="0"/>
                  <a:t>      [IDEA: work backwards from terminals]</a:t>
                </a:r>
              </a:p>
              <a:p>
                <a:pPr marL="630238" lvl="1" indent="-346075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Mark</a:t>
                </a:r>
                <a:r>
                  <a:rPr lang="en-US" sz="2000" dirty="0" smtClean="0"/>
                  <a:t> all occurrences of terminals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630238" lvl="1" indent="-346075">
                  <a:buAutoNum type="arabicPeriod"/>
                </a:pPr>
                <a:r>
                  <a:rPr lang="en-US" sz="2000" b="0" dirty="0" smtClean="0"/>
                  <a:t> Repeat until no new variables are marked</a:t>
                </a:r>
              </a:p>
              <a:p>
                <a:pPr lvl="2"/>
                <a:r>
                  <a:rPr lang="en-US" sz="2000" dirty="0" smtClean="0"/>
                  <a:t>Mark all occurrences of variable A </a:t>
                </a:r>
                <a:r>
                  <a:rPr lang="en-US" sz="2000" b="0" dirty="0" smtClean="0"/>
                  <a:t>if  </a:t>
                </a:r>
                <a:br>
                  <a:rPr lang="en-US" sz="2000" b="0" dirty="0" smtClean="0"/>
                </a:br>
                <a:r>
                  <a:rPr lang="en-US" sz="2000" b="0" dirty="0" smtClean="0"/>
                  <a:t>A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b="0" dirty="0" smtClean="0"/>
                  <a:t> is a rule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were already marked. </a:t>
                </a:r>
              </a:p>
              <a:p>
                <a:pPr marL="690563" lvl="1" indent="-4064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i="1" dirty="0"/>
                  <a:t>Reject </a:t>
                </a:r>
                <a:r>
                  <a:rPr lang="en-US" sz="2000" dirty="0" smtClean="0"/>
                  <a:t>if the start variable is marked.  </a:t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:r>
                  <a:rPr lang="en-US" sz="2000" i="1" dirty="0" smtClean="0"/>
                  <a:t>Accept </a:t>
                </a:r>
                <a:r>
                  <a:rPr lang="en-US" sz="2000" dirty="0" smtClean="0"/>
                  <a:t>if not.”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04" y="1253649"/>
                <a:ext cx="7264829" cy="3616375"/>
              </a:xfrm>
              <a:prstGeom prst="rect">
                <a:avLst/>
              </a:prstGeom>
              <a:blipFill>
                <a:blip r:embed="rId3"/>
                <a:stretch>
                  <a:fillRect l="-1343" t="-1349" b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836231" y="2934516"/>
                <a:ext cx="142878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pc="300" dirty="0" smtClean="0"/>
                  <a:t>S </a:t>
                </a:r>
                <a14:m>
                  <m:oMath xmlns:m="http://schemas.openxmlformats.org/officeDocument/2006/math">
                    <m:r>
                      <a:rPr lang="en-US" sz="2400" b="0" i="1" spc="30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spc="300" dirty="0" smtClean="0"/>
                  <a:t> RTa</a:t>
                </a:r>
              </a:p>
              <a:p>
                <a:r>
                  <a:rPr lang="en-US" sz="2400" spc="300" dirty="0" smtClean="0"/>
                  <a:t>R </a:t>
                </a:r>
                <a14:m>
                  <m:oMath xmlns:m="http://schemas.openxmlformats.org/officeDocument/2006/math">
                    <m:r>
                      <a:rPr lang="en-US" sz="2400" i="1" spc="3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spc="300" dirty="0" smtClean="0"/>
                  <a:t> Tb</a:t>
                </a:r>
              </a:p>
              <a:p>
                <a:r>
                  <a:rPr lang="en-US" sz="2400" spc="300" dirty="0" smtClean="0"/>
                  <a:t>T </a:t>
                </a:r>
                <a14:m>
                  <m:oMath xmlns:m="http://schemas.openxmlformats.org/officeDocument/2006/math">
                    <m:r>
                      <a:rPr lang="en-US" sz="2400" i="1" spc="3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spc="300" dirty="0" smtClean="0"/>
                  <a:t> a</a:t>
                </a:r>
                <a:endParaRPr lang="en-US" sz="2400" spc="3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231" y="2934516"/>
                <a:ext cx="1428789" cy="1200329"/>
              </a:xfrm>
              <a:prstGeom prst="rect">
                <a:avLst/>
              </a:prstGeom>
              <a:blipFill>
                <a:blip r:embed="rId4"/>
                <a:stretch>
                  <a:fillRect l="-6383" t="-4061" r="-510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"/>
          <p:cNvSpPr/>
          <p:nvPr/>
        </p:nvSpPr>
        <p:spPr>
          <a:xfrm>
            <a:off x="8529687" y="366637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00B0F0"/>
                </a:solidFill>
              </a:rPr>
              <a:t>a</a:t>
            </a:r>
            <a:endParaRPr lang="en-US" sz="2400" spc="300" dirty="0">
              <a:solidFill>
                <a:srgbClr val="00B0F0"/>
              </a:solidFill>
            </a:endParaRPr>
          </a:p>
        </p:txBody>
      </p:sp>
      <p:sp>
        <p:nvSpPr>
          <p:cNvPr id="14" name="T"/>
          <p:cNvSpPr/>
          <p:nvPr/>
        </p:nvSpPr>
        <p:spPr>
          <a:xfrm>
            <a:off x="7836231" y="366784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00B0F0"/>
                </a:solidFill>
              </a:rPr>
              <a:t>T</a:t>
            </a:r>
            <a:endParaRPr lang="en-US" sz="2400" spc="300" dirty="0">
              <a:solidFill>
                <a:srgbClr val="00B0F0"/>
              </a:solidFill>
            </a:endParaRPr>
          </a:p>
        </p:txBody>
      </p:sp>
      <p:sp>
        <p:nvSpPr>
          <p:cNvPr id="16" name="a"/>
          <p:cNvSpPr/>
          <p:nvPr/>
        </p:nvSpPr>
        <p:spPr>
          <a:xfrm>
            <a:off x="8883134" y="293451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00B0F0"/>
                </a:solidFill>
              </a:rPr>
              <a:t>a</a:t>
            </a:r>
            <a:endParaRPr lang="en-US" sz="2400" spc="300" dirty="0">
              <a:solidFill>
                <a:srgbClr val="00B0F0"/>
              </a:solidFill>
            </a:endParaRPr>
          </a:p>
        </p:txBody>
      </p:sp>
      <p:sp>
        <p:nvSpPr>
          <p:cNvPr id="17" name="b"/>
          <p:cNvSpPr/>
          <p:nvPr/>
        </p:nvSpPr>
        <p:spPr>
          <a:xfrm>
            <a:off x="8733760" y="3301181"/>
            <a:ext cx="385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00B0F0"/>
                </a:solidFill>
              </a:rPr>
              <a:t>b</a:t>
            </a:r>
            <a:endParaRPr lang="en-US" sz="2400" spc="300" dirty="0">
              <a:solidFill>
                <a:srgbClr val="00B0F0"/>
              </a:solidFill>
            </a:endParaRPr>
          </a:p>
        </p:txBody>
      </p:sp>
      <p:sp>
        <p:nvSpPr>
          <p:cNvPr id="21" name="T"/>
          <p:cNvSpPr/>
          <p:nvPr/>
        </p:nvSpPr>
        <p:spPr>
          <a:xfrm>
            <a:off x="8548453" y="329675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00B0F0"/>
                </a:solidFill>
              </a:rPr>
              <a:t>T</a:t>
            </a:r>
            <a:endParaRPr lang="en-US" sz="2400" spc="300" dirty="0">
              <a:solidFill>
                <a:srgbClr val="00B0F0"/>
              </a:solidFill>
            </a:endParaRPr>
          </a:p>
        </p:txBody>
      </p:sp>
      <p:sp>
        <p:nvSpPr>
          <p:cNvPr id="22" name="T"/>
          <p:cNvSpPr/>
          <p:nvPr/>
        </p:nvSpPr>
        <p:spPr>
          <a:xfrm>
            <a:off x="8719756" y="293451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00B0F0"/>
                </a:solidFill>
              </a:rPr>
              <a:t>T</a:t>
            </a:r>
            <a:endParaRPr lang="en-US" sz="2400" spc="300" dirty="0">
              <a:solidFill>
                <a:srgbClr val="00B0F0"/>
              </a:solidFill>
            </a:endParaRPr>
          </a:p>
        </p:txBody>
      </p:sp>
      <p:sp>
        <p:nvSpPr>
          <p:cNvPr id="23" name="S"/>
          <p:cNvSpPr/>
          <p:nvPr/>
        </p:nvSpPr>
        <p:spPr>
          <a:xfrm>
            <a:off x="7836231" y="293451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00B0F0"/>
                </a:solidFill>
              </a:rPr>
              <a:t>S</a:t>
            </a:r>
            <a:endParaRPr lang="en-US" sz="2400" spc="300" dirty="0">
              <a:solidFill>
                <a:srgbClr val="00B0F0"/>
              </a:solidFill>
            </a:endParaRPr>
          </a:p>
        </p:txBody>
      </p:sp>
      <p:sp>
        <p:nvSpPr>
          <p:cNvPr id="24" name="R"/>
          <p:cNvSpPr/>
          <p:nvPr/>
        </p:nvSpPr>
        <p:spPr>
          <a:xfrm>
            <a:off x="7836231" y="329913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00B0F0"/>
                </a:solidFill>
              </a:rPr>
              <a:t>R</a:t>
            </a:r>
            <a:endParaRPr lang="en-US" sz="2400" spc="300" dirty="0">
              <a:solidFill>
                <a:srgbClr val="00B0F0"/>
              </a:solidFill>
            </a:endParaRPr>
          </a:p>
        </p:txBody>
      </p:sp>
      <p:sp>
        <p:nvSpPr>
          <p:cNvPr id="25" name="R"/>
          <p:cNvSpPr/>
          <p:nvPr/>
        </p:nvSpPr>
        <p:spPr>
          <a:xfrm>
            <a:off x="8522450" y="293451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 smtClean="0">
                <a:solidFill>
                  <a:srgbClr val="00B0F0"/>
                </a:solidFill>
              </a:rPr>
              <a:t>R</a:t>
            </a:r>
            <a:endParaRPr lang="en-US" sz="2400" spc="300" dirty="0">
              <a:solidFill>
                <a:srgbClr val="00B0F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3" grpId="0"/>
      <p:bldP spid="13" grpId="0"/>
      <p:bldP spid="14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Equivalence Problem for CFGs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9595" y="1696697"/>
                <a:ext cx="7133423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are CFGs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 }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heorem: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NOT decidable</a:t>
                </a:r>
              </a:p>
              <a:p>
                <a:r>
                  <a:rPr lang="en-US" sz="2000" dirty="0" smtClean="0"/>
                  <a:t>Proof:   Next week.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𝐴𝑀𝐵𝐼𝐺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an ambiguous CFG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𝐴𝑀𝐵𝐼𝐺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NOT decidable</a:t>
                </a:r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000" dirty="0" smtClean="0"/>
                  <a:t>Proof:   Homework.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95" y="1696697"/>
                <a:ext cx="7133423" cy="2908489"/>
              </a:xfrm>
              <a:prstGeom prst="rect">
                <a:avLst/>
              </a:prstGeom>
              <a:blipFill>
                <a:blip r:embed="rId3"/>
                <a:stretch>
                  <a:fillRect l="-1368" t="-1677" b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821256" y="6194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7.3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059" y="3917007"/>
                <a:ext cx="8074414" cy="20005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7.3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r>
                  <a:rPr lang="en-US" sz="2000" dirty="0" smtClean="0"/>
                  <a:t>Why can’t we use the same technique we used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decidable to show that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decidable?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smtClean="0"/>
                  <a:t>Because CFGs are generators and DFAs are recognizers.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smtClean="0"/>
                  <a:t>Because CFLs are closed under union. 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smtClean="0"/>
                  <a:t>Because CFLs are not closed under complementation and intersection.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9" y="3917007"/>
                <a:ext cx="8074414" cy="2000548"/>
              </a:xfrm>
              <a:prstGeom prst="rect">
                <a:avLst/>
              </a:prstGeom>
              <a:blipFill>
                <a:blip r:embed="rId4"/>
                <a:stretch>
                  <a:fillRect l="-977" t="-1497" b="-359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9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 Problem for TMs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8794" y="1145234"/>
                <a:ext cx="9814855" cy="4693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TM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not decidable</a:t>
                </a:r>
              </a:p>
              <a:p>
                <a:r>
                  <a:rPr lang="en-US" sz="2000" dirty="0" smtClean="0"/>
                  <a:t>Proof:  Thursday.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T-recognizable</a:t>
                </a:r>
              </a:p>
              <a:p>
                <a:r>
                  <a:rPr lang="en-US" sz="2000" b="0" dirty="0" smtClean="0"/>
                  <a:t>Proof:   The following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b="0" dirty="0" smtClean="0"/>
                  <a:t> recognizes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endParaRPr lang="en-US" sz="2000" b="0" dirty="0" smtClean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 smtClean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 smtClean="0"/>
                  <a:t> 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.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halts and accepts.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halts and </a:t>
                </a:r>
                <a:r>
                  <a:rPr lang="en-US" sz="2000" dirty="0" smtClean="0"/>
                  <a:t>rejects.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never halts.”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		Von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Neumann said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inspired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 concept of a stored program computer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</a:t>
                </a:r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94" y="1145234"/>
                <a:ext cx="9814855" cy="4693593"/>
              </a:xfrm>
              <a:prstGeom prst="rect">
                <a:avLst/>
              </a:prstGeom>
              <a:blipFill>
                <a:blip r:embed="rId3"/>
                <a:stretch>
                  <a:fillRect l="-994" t="-1039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325479" y="4827189"/>
            <a:ext cx="4967415" cy="369332"/>
            <a:chOff x="1325479" y="4739507"/>
            <a:chExt cx="4967415" cy="3693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325479" y="4924173"/>
              <a:ext cx="2403559" cy="0"/>
            </a:xfrm>
            <a:prstGeom prst="line">
              <a:avLst/>
            </a:prstGeom>
            <a:ln w="2540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052665" y="4739507"/>
              <a:ext cx="22402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Not a legal TM action.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757062" y="3251733"/>
            <a:ext cx="5295873" cy="1762752"/>
            <a:chOff x="6757062" y="3251733"/>
            <a:chExt cx="5295873" cy="1762752"/>
          </a:xfrm>
        </p:grpSpPr>
        <p:sp>
          <p:nvSpPr>
            <p:cNvPr id="40" name="PDA box"/>
            <p:cNvSpPr/>
            <p:nvPr/>
          </p:nvSpPr>
          <p:spPr>
            <a:xfrm>
              <a:off x="7011633" y="4120728"/>
              <a:ext cx="934820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Finite Control"/>
                <p:cNvSpPr/>
                <p:nvPr/>
              </p:nvSpPr>
              <p:spPr>
                <a:xfrm>
                  <a:off x="7267430" y="4275323"/>
                  <a:ext cx="52027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1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7430" y="4275323"/>
                  <a:ext cx="5202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"/>
            <p:cNvSpPr/>
            <p:nvPr/>
          </p:nvSpPr>
          <p:spPr>
            <a:xfrm>
              <a:off x="8371374" y="4119737"/>
              <a:ext cx="3248035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57663" y="3779871"/>
              <a:ext cx="1086487" cy="34002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487" h="340025">
                  <a:moveTo>
                    <a:pt x="319" y="340025"/>
                  </a:moveTo>
                  <a:cubicBezTo>
                    <a:pt x="-1269" y="223343"/>
                    <a:pt x="-2856" y="106662"/>
                    <a:pt x="152719" y="54275"/>
                  </a:cubicBezTo>
                  <a:cubicBezTo>
                    <a:pt x="308294" y="1888"/>
                    <a:pt x="778194" y="-21925"/>
                    <a:pt x="933769" y="25700"/>
                  </a:cubicBezTo>
                  <a:cubicBezTo>
                    <a:pt x="1089344" y="73325"/>
                    <a:pt x="1087756" y="206675"/>
                    <a:pt x="1086169" y="34002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16200000">
              <a:off x="11406845" y="4225149"/>
              <a:ext cx="317979" cy="107153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8392483" y="4090656"/>
                  <a:ext cx="26470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Description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 smtClean="0"/>
                    <a:t>,  input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2483" y="4090656"/>
                  <a:ext cx="264700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7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 89"/>
            <p:cNvSpPr/>
            <p:nvPr/>
          </p:nvSpPr>
          <p:spPr>
            <a:xfrm>
              <a:off x="6757062" y="3251733"/>
              <a:ext cx="52958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Turing’s original </a:t>
              </a:r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“Universal Computing Machine” </a:t>
              </a:r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8794" y="1145234"/>
                <a:ext cx="720790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400" dirty="0" smtClean="0"/>
                  <a:t>We showed the decidability of various problems about automata and grammars:</a:t>
                </a:r>
                <a:br>
                  <a:rPr lang="en-US" sz="2400" dirty="0" smtClean="0"/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FA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We showed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T-recognizable.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94" y="1145234"/>
                <a:ext cx="7207900" cy="1723549"/>
              </a:xfrm>
              <a:prstGeom prst="rect">
                <a:avLst/>
              </a:prstGeom>
              <a:blipFill>
                <a:blip r:embed="rId2"/>
                <a:stretch>
                  <a:fillRect l="-1354" t="-3180" b="-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70" y="11152"/>
            <a:ext cx="645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TMs and Encodings – review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314" y="1010245"/>
                <a:ext cx="6710895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1800"/>
                  </a:spcBef>
                </a:pPr>
                <a:r>
                  <a:rPr lang="en-US" sz="2000" dirty="0" smtClean="0">
                    <a:solidFill>
                      <a:prstClr val="white"/>
                    </a:solidFill>
                  </a:rPr>
                  <a:t>A TM has </a:t>
                </a:r>
                <a:r>
                  <a:rPr lang="en-US" sz="2000" dirty="0">
                    <a:solidFill>
                      <a:prstClr val="white"/>
                    </a:solidFill>
                  </a:rPr>
                  <a:t>3 possible outcomes for each input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:</a:t>
                </a:r>
              </a:p>
              <a:p>
                <a:pPr marL="288925" lvl="0" indent="-288925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:r>
                  <a:rPr lang="en-US" sz="2000" i="1" u="sng" dirty="0">
                    <a:solidFill>
                      <a:prstClr val="white"/>
                    </a:solidFill>
                  </a:rPr>
                  <a:t>Accept</a:t>
                </a: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 (enter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000" i="1" baseline="-25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)</a:t>
                </a:r>
              </a:p>
              <a:p>
                <a:pPr marL="288925" lvl="0" indent="-288925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:r>
                  <a:rPr lang="en-US" sz="2000" i="1" u="sng" dirty="0">
                    <a:solidFill>
                      <a:prstClr val="white"/>
                    </a:solidFill>
                  </a:rPr>
                  <a:t>Reject</a:t>
                </a:r>
                <a:r>
                  <a:rPr lang="en-US" sz="2000" i="1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by halting  (enter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rej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 )</a:t>
                </a:r>
              </a:p>
              <a:p>
                <a:pPr marL="288925" lvl="0" indent="-288925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:r>
                  <a:rPr lang="en-US" sz="2000" i="1" u="sng" dirty="0">
                    <a:solidFill>
                      <a:prstClr val="white"/>
                    </a:solidFill>
                  </a:rPr>
                  <a:t>Reject</a:t>
                </a:r>
                <a:r>
                  <a:rPr lang="en-US" sz="2000" i="1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</a:rPr>
                  <a:t>by looping  (running forever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)</a:t>
                </a:r>
                <a:endParaRPr lang="en-US" sz="2400" dirty="0"/>
              </a:p>
              <a:p>
                <a:pPr lvl="0">
                  <a:spcBef>
                    <a:spcPts val="600"/>
                  </a:spcBef>
                </a:pPr>
                <a:endParaRPr lang="en-US" sz="2400" i="1" dirty="0" smtClean="0">
                  <a:solidFill>
                    <a:prstClr val="white"/>
                  </a:solidFill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</a:t>
                </a:r>
                <a:r>
                  <a:rPr lang="en-US" sz="2000" u="sng" dirty="0"/>
                  <a:t>T-recognizable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some 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</a:t>
                </a:r>
                <a:r>
                  <a:rPr lang="en-US" sz="2000" u="sng" dirty="0"/>
                  <a:t>T-decidable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some TM decider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2000" dirty="0"/>
                  <a:t>		              halts on all inputs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 smtClean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encodes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as a single string.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300"/>
                  </a:spcBef>
                </a:pPr>
                <a:r>
                  <a:rPr lang="en-US" sz="2000" dirty="0" smtClean="0"/>
                  <a:t>Notation </a:t>
                </a:r>
                <a:r>
                  <a:rPr lang="en-US" sz="2000" dirty="0"/>
                  <a:t>for writing a 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is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“On 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300"/>
                  </a:spcBef>
                </a:pPr>
                <a:r>
                  <a:rPr lang="en-US" sz="2000" dirty="0"/>
                  <a:t>           [English description of the algorithm]”</a:t>
                </a:r>
              </a:p>
              <a:p>
                <a:pPr lvl="0">
                  <a:spcBef>
                    <a:spcPts val="600"/>
                  </a:spcBef>
                </a:pPr>
                <a:endParaRPr lang="en-US" sz="2000" i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4" y="1010245"/>
                <a:ext cx="6710895" cy="5539978"/>
              </a:xfrm>
              <a:prstGeom prst="rect">
                <a:avLst/>
              </a:prstGeom>
              <a:blipFill>
                <a:blip r:embed="rId2"/>
                <a:stretch>
                  <a:fillRect l="-999" t="-660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33519" y="3267843"/>
            <a:ext cx="511126" cy="512391"/>
          </a:xfrm>
          <a:prstGeom prst="arc">
            <a:avLst>
              <a:gd name="adj1" fmla="val 16200000"/>
              <a:gd name="adj2" fmla="val 21421404"/>
            </a:avLst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 Problem for DFAs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236057" y="4352289"/>
                <a:ext cx="26878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input tape contains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057" y="4352289"/>
                <a:ext cx="2687852" cy="369332"/>
              </a:xfrm>
              <a:prstGeom prst="rect">
                <a:avLst/>
              </a:prstGeom>
              <a:blipFill>
                <a:blip r:embed="rId3"/>
                <a:stretch>
                  <a:fillRect l="-204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7186" y="1056537"/>
                <a:ext cx="10525721" cy="34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a DFA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 smtClean="0"/>
                  <a:t>Proof:  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 smtClean="0"/>
                  <a:t>  that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 smtClean="0"/>
                  <a:t> 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b="0" dirty="0" smtClean="0"/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Check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b="0" dirty="0" smtClean="0"/>
                  <a:t> has the form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b="0" dirty="0" smtClean="0"/>
                  <a:t> where </a:t>
                </a:r>
                <a:br>
                  <a:rPr lang="en-US" sz="2000" b="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b="0" dirty="0" smtClean="0"/>
                  <a:t> is a DFA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 is a string; </a:t>
                </a:r>
                <a:r>
                  <a:rPr lang="en-US" sz="2000" b="0" i="1" dirty="0" smtClean="0"/>
                  <a:t>reject</a:t>
                </a:r>
                <a:r>
                  <a:rPr lang="en-US" sz="2000" b="0" dirty="0" smtClean="0"/>
                  <a:t> if not.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Simulate the computation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b="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ends </a:t>
                </a:r>
                <a:r>
                  <a:rPr lang="en-US" sz="2000" dirty="0" smtClean="0"/>
                  <a:t>in an accept state then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.</a:t>
                </a:r>
                <a:br>
                  <a:rPr lang="en-US" sz="2000" dirty="0" smtClean="0"/>
                </a:br>
                <a:r>
                  <a:rPr lang="en-US" sz="2000" dirty="0" smtClean="0"/>
                  <a:t>If not then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.”</a:t>
                </a:r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86" y="1056537"/>
                <a:ext cx="10525721" cy="3438570"/>
              </a:xfrm>
              <a:prstGeom prst="rect">
                <a:avLst/>
              </a:prstGeom>
              <a:blipFill>
                <a:blip r:embed="rId4"/>
                <a:stretch>
                  <a:fillRect l="-926" t="-1418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393191" y="2142269"/>
            <a:ext cx="2373251" cy="1363302"/>
            <a:chOff x="5384800" y="2298700"/>
            <a:chExt cx="2373251" cy="13633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2" t="25056" r="41216" b="34381"/>
            <a:stretch/>
          </p:blipFill>
          <p:spPr>
            <a:xfrm>
              <a:off x="5384800" y="2298700"/>
              <a:ext cx="660400" cy="13633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057585" y="2657185"/>
                  <a:ext cx="170046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b="1" dirty="0" smtClean="0"/>
                    <a:t>Shorthand:  </a:t>
                  </a:r>
                  <a:br>
                    <a:rPr lang="en-US" b="1" dirty="0" smtClean="0"/>
                  </a:br>
                  <a:r>
                    <a:rPr lang="en-US" dirty="0" smtClean="0"/>
                    <a:t>On input </a:t>
                  </a:r>
                  <a14:m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585" y="2657185"/>
                  <a:ext cx="1700466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867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67108" y="4721621"/>
                <a:ext cx="5527539" cy="332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 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=⋯,  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=⋯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=01101</m:t>
                      </m:r>
                    </m:oMath>
                  </m:oMathPara>
                </a14:m>
                <a:endParaRPr lang="en-US" sz="1600" baseline="30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08" y="4721621"/>
                <a:ext cx="5527539" cy="33291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4613894" y="5107373"/>
            <a:ext cx="5219371" cy="550678"/>
            <a:chOff x="4613894" y="5107373"/>
            <a:chExt cx="5219371" cy="550678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6570593" y="3154843"/>
              <a:ext cx="205228" cy="4118625"/>
            </a:xfrm>
            <a:prstGeom prst="leftBrace">
              <a:avLst>
                <a:gd name="adj1" fmla="val 274427"/>
                <a:gd name="adj2" fmla="val 50000"/>
              </a:avLst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9287163" y="4770666"/>
              <a:ext cx="209396" cy="882809"/>
            </a:xfrm>
            <a:prstGeom prst="leftBrace">
              <a:avLst>
                <a:gd name="adj1" fmla="val 286804"/>
                <a:gd name="adj2" fmla="val 48894"/>
              </a:avLst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313730" y="5288719"/>
                  <a:ext cx="3960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3730" y="5288719"/>
                  <a:ext cx="3960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8970689" y="5251426"/>
                  <a:ext cx="4142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0689" y="5251426"/>
                  <a:ext cx="41421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2585431" y="4401413"/>
            <a:ext cx="7577967" cy="1234614"/>
            <a:chOff x="2585431" y="4401413"/>
            <a:chExt cx="7577967" cy="1234614"/>
          </a:xfrm>
        </p:grpSpPr>
        <p:sp>
          <p:nvSpPr>
            <p:cNvPr id="8" name="PDA box"/>
            <p:cNvSpPr/>
            <p:nvPr/>
          </p:nvSpPr>
          <p:spPr>
            <a:xfrm>
              <a:off x="2585431" y="4742270"/>
              <a:ext cx="1430767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4"/>
            <p:cNvSpPr/>
            <p:nvPr/>
          </p:nvSpPr>
          <p:spPr>
            <a:xfrm>
              <a:off x="4441119" y="4741279"/>
              <a:ext cx="5717292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  <a:gd name="connsiteX0" fmla="*/ 2772126 w 2772126"/>
                <a:gd name="connsiteY0" fmla="*/ 317979 h 317979"/>
                <a:gd name="connsiteX1" fmla="*/ 0 w 2772126"/>
                <a:gd name="connsiteY1" fmla="*/ 317979 h 317979"/>
                <a:gd name="connsiteX2" fmla="*/ 0 w 2772126"/>
                <a:gd name="connsiteY2" fmla="*/ 0 h 317979"/>
                <a:gd name="connsiteX3" fmla="*/ 2742303 w 2772126"/>
                <a:gd name="connsiteY3" fmla="*/ 0 h 317979"/>
                <a:gd name="connsiteX0" fmla="*/ 2783720 w 2783720"/>
                <a:gd name="connsiteY0" fmla="*/ 317979 h 317979"/>
                <a:gd name="connsiteX1" fmla="*/ 0 w 2783720"/>
                <a:gd name="connsiteY1" fmla="*/ 317979 h 317979"/>
                <a:gd name="connsiteX2" fmla="*/ 0 w 2783720"/>
                <a:gd name="connsiteY2" fmla="*/ 0 h 317979"/>
                <a:gd name="connsiteX3" fmla="*/ 2742303 w 2783720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3720" h="317979">
                  <a:moveTo>
                    <a:pt x="2783720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27408" y="4401413"/>
              <a:ext cx="1086487" cy="34002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487" h="340025">
                  <a:moveTo>
                    <a:pt x="319" y="340025"/>
                  </a:moveTo>
                  <a:cubicBezTo>
                    <a:pt x="-1269" y="223343"/>
                    <a:pt x="-2856" y="106662"/>
                    <a:pt x="152719" y="54275"/>
                  </a:cubicBezTo>
                  <a:cubicBezTo>
                    <a:pt x="308294" y="1888"/>
                    <a:pt x="778194" y="-21925"/>
                    <a:pt x="933769" y="25700"/>
                  </a:cubicBezTo>
                  <a:cubicBezTo>
                    <a:pt x="1089344" y="73325"/>
                    <a:pt x="1087756" y="206675"/>
                    <a:pt x="1086169" y="34002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9958139" y="4851618"/>
              <a:ext cx="320022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2719615" y="4896866"/>
                  <a:ext cx="118013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Cambria Math" panose="02040503050406030204" pitchFamily="18" charset="0"/>
                          </a:rPr>
                          <m:t>DFA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615" y="4896866"/>
                  <a:ext cx="1180130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4026473" y="5357669"/>
            <a:ext cx="5571957" cy="899176"/>
            <a:chOff x="4026473" y="5357669"/>
            <a:chExt cx="5571957" cy="899176"/>
          </a:xfrm>
        </p:grpSpPr>
        <p:sp>
          <p:nvSpPr>
            <p:cNvPr id="40" name="Rectangle 4"/>
            <p:cNvSpPr/>
            <p:nvPr/>
          </p:nvSpPr>
          <p:spPr>
            <a:xfrm>
              <a:off x="4449511" y="5615322"/>
              <a:ext cx="1197681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  <a:gd name="connsiteX0" fmla="*/ 2779083 w 2779083"/>
                <a:gd name="connsiteY0" fmla="*/ 317979 h 317979"/>
                <a:gd name="connsiteX1" fmla="*/ 0 w 2779083"/>
                <a:gd name="connsiteY1" fmla="*/ 317979 h 317979"/>
                <a:gd name="connsiteX2" fmla="*/ 0 w 2779083"/>
                <a:gd name="connsiteY2" fmla="*/ 0 h 317979"/>
                <a:gd name="connsiteX3" fmla="*/ 2742303 w 2779083"/>
                <a:gd name="connsiteY3" fmla="*/ 0 h 317979"/>
                <a:gd name="connsiteX0" fmla="*/ 2779083 w 2779083"/>
                <a:gd name="connsiteY0" fmla="*/ 324329 h 324329"/>
                <a:gd name="connsiteX1" fmla="*/ 0 w 2779083"/>
                <a:gd name="connsiteY1" fmla="*/ 324329 h 324329"/>
                <a:gd name="connsiteX2" fmla="*/ 0 w 2779083"/>
                <a:gd name="connsiteY2" fmla="*/ 6350 h 324329"/>
                <a:gd name="connsiteX3" fmla="*/ 2594958 w 2779083"/>
                <a:gd name="connsiteY3" fmla="*/ 0 h 324329"/>
                <a:gd name="connsiteX0" fmla="*/ 2779083 w 2779083"/>
                <a:gd name="connsiteY0" fmla="*/ 317979 h 317979"/>
                <a:gd name="connsiteX1" fmla="*/ 0 w 2779083"/>
                <a:gd name="connsiteY1" fmla="*/ 317979 h 317979"/>
                <a:gd name="connsiteX2" fmla="*/ 0 w 2779083"/>
                <a:gd name="connsiteY2" fmla="*/ 0 h 317979"/>
                <a:gd name="connsiteX3" fmla="*/ 2594958 w 277908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9083" h="317979">
                  <a:moveTo>
                    <a:pt x="277908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59495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6200000">
              <a:off x="5450036" y="5727704"/>
              <a:ext cx="320022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509295" y="5582060"/>
                  <a:ext cx="7408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9295" y="5582060"/>
                  <a:ext cx="74084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4462152" y="5887513"/>
              <a:ext cx="5136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work tape </a:t>
              </a:r>
              <a:r>
                <a:rPr lang="en-US" dirty="0" smtClean="0"/>
                <a:t>with current </a:t>
              </a:r>
              <a:r>
                <a:rPr lang="en-US" dirty="0"/>
                <a:t>state and input head </a:t>
              </a:r>
              <a:r>
                <a:rPr lang="en-US" dirty="0" smtClean="0"/>
                <a:t>location</a:t>
              </a:r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26473" y="5357669"/>
              <a:ext cx="557361" cy="264944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557530"/>
                <a:gd name="connsiteY0" fmla="*/ 100175 h 328775"/>
                <a:gd name="connsiteX1" fmla="*/ 404812 w 557530"/>
                <a:gd name="connsiteY1" fmla="*/ 14450 h 328775"/>
                <a:gd name="connsiteX2" fmla="*/ 557212 w 557530"/>
                <a:gd name="connsiteY2" fmla="*/ 328775 h 328775"/>
                <a:gd name="connsiteX0" fmla="*/ 0 w 557276"/>
                <a:gd name="connsiteY0" fmla="*/ 48058 h 276658"/>
                <a:gd name="connsiteX1" fmla="*/ 376237 w 557276"/>
                <a:gd name="connsiteY1" fmla="*/ 29008 h 276658"/>
                <a:gd name="connsiteX2" fmla="*/ 557212 w 557276"/>
                <a:gd name="connsiteY2" fmla="*/ 276658 h 276658"/>
                <a:gd name="connsiteX0" fmla="*/ 0 w 557255"/>
                <a:gd name="connsiteY0" fmla="*/ 48058 h 276658"/>
                <a:gd name="connsiteX1" fmla="*/ 376237 w 557255"/>
                <a:gd name="connsiteY1" fmla="*/ 29008 h 276658"/>
                <a:gd name="connsiteX2" fmla="*/ 557212 w 557255"/>
                <a:gd name="connsiteY2" fmla="*/ 276658 h 276658"/>
                <a:gd name="connsiteX0" fmla="*/ 0 w 557255"/>
                <a:gd name="connsiteY0" fmla="*/ 36344 h 264944"/>
                <a:gd name="connsiteX1" fmla="*/ 376237 w 557255"/>
                <a:gd name="connsiteY1" fmla="*/ 17294 h 264944"/>
                <a:gd name="connsiteX2" fmla="*/ 557212 w 557255"/>
                <a:gd name="connsiteY2" fmla="*/ 264944 h 264944"/>
                <a:gd name="connsiteX0" fmla="*/ 0 w 557361"/>
                <a:gd name="connsiteY0" fmla="*/ 36344 h 264944"/>
                <a:gd name="connsiteX1" fmla="*/ 376237 w 557361"/>
                <a:gd name="connsiteY1" fmla="*/ 17294 h 264944"/>
                <a:gd name="connsiteX2" fmla="*/ 557212 w 557361"/>
                <a:gd name="connsiteY2" fmla="*/ 264944 h 26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7361" h="264944">
                  <a:moveTo>
                    <a:pt x="0" y="36344"/>
                  </a:moveTo>
                  <a:cubicBezTo>
                    <a:pt x="155575" y="-16043"/>
                    <a:pt x="215899" y="-1756"/>
                    <a:pt x="376237" y="17294"/>
                  </a:cubicBezTo>
                  <a:cubicBezTo>
                    <a:pt x="550862" y="98256"/>
                    <a:pt x="558799" y="131594"/>
                    <a:pt x="557212" y="26494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Isosceles Triangle 27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 uiExpand="1" build="p"/>
      <p:bldP spid="6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 Problem for NFAs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2273" y="1314142"/>
                <a:ext cx="10525721" cy="392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NFA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a NFA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heorem: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FA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 smtClean="0"/>
                  <a:t>Proof:  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NFA</m:t>
                    </m:r>
                  </m:oMath>
                </a14:m>
                <a:r>
                  <a:rPr lang="en-US" sz="2000" b="0" dirty="0" smtClean="0"/>
                  <a:t>  that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FA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NFA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 smtClean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Convert NFA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to equivalent DFA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Run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 smtClean="0"/>
                  <a:t> 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b="0" dirty="0" smtClean="0"/>
                  <a:t>.     [ Recall that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 smtClean="0"/>
                  <a:t> 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FA</m:t>
                    </m:r>
                  </m:oMath>
                </a14:m>
                <a:r>
                  <a:rPr lang="en-US" sz="2000" b="0" dirty="0" smtClean="0"/>
                  <a:t> ]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 smtClean="0"/>
                  <a:t> accepts.  </a:t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if not.”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b="1" dirty="0" smtClean="0"/>
                  <a:t>New element:  </a:t>
                </a:r>
                <a:r>
                  <a:rPr lang="en-US" sz="2000" dirty="0" smtClean="0"/>
                  <a:t>Use conversion construction and previously constructed TM as a subroutine.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3" y="1314142"/>
                <a:ext cx="10525721" cy="3924151"/>
              </a:xfrm>
              <a:prstGeom prst="rect">
                <a:avLst/>
              </a:prstGeom>
              <a:blipFill>
                <a:blip r:embed="rId3"/>
                <a:stretch>
                  <a:fillRect l="-927" t="-1244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Emptiness Problem for DFAs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9207" y="1393001"/>
                <a:ext cx="7906365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a DFA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=∅}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heorem: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FA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 smtClean="0"/>
                  <a:t>Proof:  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 </a:t>
                </a:r>
                <a:r>
                  <a:rPr lang="en-US" sz="2000" b="0" dirty="0" smtClean="0"/>
                  <a:t>that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 smtClean="0"/>
                  <a:t> 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 smtClean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0" dirty="0" smtClean="0"/>
                  <a:t>      [IDEA:  Check for a path from start to accept.]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Mark</a:t>
                </a:r>
                <a:r>
                  <a:rPr lang="en-US" sz="2000" dirty="0" smtClean="0"/>
                  <a:t> start state.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b="0" dirty="0" smtClean="0"/>
                  <a:t> Repeat until no new state is marked: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sz="2000" dirty="0" smtClean="0"/>
                  <a:t>Mark every state that has an incoming arrow </a:t>
                </a:r>
                <a:br>
                  <a:rPr lang="en-US" sz="2000" dirty="0" smtClean="0"/>
                </a:br>
                <a:r>
                  <a:rPr lang="en-US" sz="2000" dirty="0" smtClean="0"/>
                  <a:t>from a previously marked state.</a:t>
                </a:r>
                <a:r>
                  <a:rPr lang="en-US" sz="2000" b="0" dirty="0" smtClean="0"/>
                  <a:t> 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no accept state is marked.  </a:t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 if some accept state is marked.”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07" y="1393001"/>
                <a:ext cx="7906365" cy="3847207"/>
              </a:xfrm>
              <a:prstGeom prst="rect">
                <a:avLst/>
              </a:prstGeom>
              <a:blipFill>
                <a:blip r:embed="rId3"/>
                <a:stretch>
                  <a:fillRect l="-1234" t="-1268" b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6849419" y="2921311"/>
            <a:ext cx="4618095" cy="2541833"/>
            <a:chOff x="7267108" y="3587355"/>
            <a:chExt cx="4618095" cy="2541833"/>
          </a:xfrm>
        </p:grpSpPr>
        <p:sp>
          <p:nvSpPr>
            <p:cNvPr id="3" name="Freeform 2"/>
            <p:cNvSpPr/>
            <p:nvPr/>
          </p:nvSpPr>
          <p:spPr>
            <a:xfrm>
              <a:off x="7404265" y="3587355"/>
              <a:ext cx="4480938" cy="2541833"/>
            </a:xfrm>
            <a:custGeom>
              <a:avLst/>
              <a:gdLst>
                <a:gd name="connsiteX0" fmla="*/ 2620681 w 4480938"/>
                <a:gd name="connsiteY0" fmla="*/ 170606 h 2541833"/>
                <a:gd name="connsiteX1" fmla="*/ 1438652 w 4480938"/>
                <a:gd name="connsiteY1" fmla="*/ 739318 h 2541833"/>
                <a:gd name="connsiteX2" fmla="*/ 356984 w 4480938"/>
                <a:gd name="connsiteY2" fmla="*/ 1051552 h 2541833"/>
                <a:gd name="connsiteX3" fmla="*/ 156262 w 4480938"/>
                <a:gd name="connsiteY3" fmla="*/ 2133221 h 2541833"/>
                <a:gd name="connsiteX4" fmla="*/ 2520320 w 4480938"/>
                <a:gd name="connsiteY4" fmla="*/ 2501211 h 2541833"/>
                <a:gd name="connsiteX5" fmla="*/ 4349120 w 4480938"/>
                <a:gd name="connsiteY5" fmla="*/ 1263425 h 2541833"/>
                <a:gd name="connsiteX6" fmla="*/ 4148398 w 4480938"/>
                <a:gd name="connsiteY6" fmla="*/ 81396 h 2541833"/>
                <a:gd name="connsiteX7" fmla="*/ 2620681 w 4480938"/>
                <a:gd name="connsiteY7" fmla="*/ 170606 h 254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0938" h="2541833">
                  <a:moveTo>
                    <a:pt x="2620681" y="170606"/>
                  </a:moveTo>
                  <a:cubicBezTo>
                    <a:pt x="2169057" y="280260"/>
                    <a:pt x="1815935" y="592494"/>
                    <a:pt x="1438652" y="739318"/>
                  </a:cubicBezTo>
                  <a:cubicBezTo>
                    <a:pt x="1061369" y="886142"/>
                    <a:pt x="570716" y="819235"/>
                    <a:pt x="356984" y="1051552"/>
                  </a:cubicBezTo>
                  <a:cubicBezTo>
                    <a:pt x="143252" y="1283869"/>
                    <a:pt x="-204294" y="1891611"/>
                    <a:pt x="156262" y="2133221"/>
                  </a:cubicBezTo>
                  <a:cubicBezTo>
                    <a:pt x="516818" y="2374831"/>
                    <a:pt x="1821510" y="2646177"/>
                    <a:pt x="2520320" y="2501211"/>
                  </a:cubicBezTo>
                  <a:cubicBezTo>
                    <a:pt x="3219130" y="2356245"/>
                    <a:pt x="4077774" y="1666728"/>
                    <a:pt x="4349120" y="1263425"/>
                  </a:cubicBezTo>
                  <a:cubicBezTo>
                    <a:pt x="4620466" y="860123"/>
                    <a:pt x="4432754" y="261674"/>
                    <a:pt x="4148398" y="81396"/>
                  </a:cubicBezTo>
                  <a:cubicBezTo>
                    <a:pt x="3864042" y="-98882"/>
                    <a:pt x="3072305" y="60952"/>
                    <a:pt x="2620681" y="1706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543612" y="5381024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28526" y="5047331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52411" y="5498181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449553" y="4865940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48038" y="5313112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576226" y="5677619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154358" y="5753436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267108" y="5448936"/>
              <a:ext cx="2743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6" idx="7"/>
              <a:endCxn id="7" idx="3"/>
            </p:cNvCxnSpPr>
            <p:nvPr/>
          </p:nvCxnSpPr>
          <p:spPr>
            <a:xfrm flipV="1">
              <a:off x="7651734" y="5163264"/>
              <a:ext cx="295343" cy="2376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  <a:endCxn id="8" idx="2"/>
            </p:cNvCxnSpPr>
            <p:nvPr/>
          </p:nvCxnSpPr>
          <p:spPr>
            <a:xfrm>
              <a:off x="7670285" y="5448936"/>
              <a:ext cx="382126" cy="11715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6"/>
              <a:endCxn id="9" idx="3"/>
            </p:cNvCxnSpPr>
            <p:nvPr/>
          </p:nvCxnSpPr>
          <p:spPr>
            <a:xfrm flipV="1">
              <a:off x="8055199" y="4981873"/>
              <a:ext cx="412905" cy="13337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5"/>
              <a:endCxn id="10" idx="1"/>
            </p:cNvCxnSpPr>
            <p:nvPr/>
          </p:nvCxnSpPr>
          <p:spPr>
            <a:xfrm>
              <a:off x="8036648" y="5163264"/>
              <a:ext cx="529941" cy="1697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8" idx="6"/>
              <a:endCxn id="10" idx="3"/>
            </p:cNvCxnSpPr>
            <p:nvPr/>
          </p:nvCxnSpPr>
          <p:spPr>
            <a:xfrm flipV="1">
              <a:off x="8179084" y="5429045"/>
              <a:ext cx="387505" cy="13704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5"/>
              <a:endCxn id="11" idx="2"/>
            </p:cNvCxnSpPr>
            <p:nvPr/>
          </p:nvCxnSpPr>
          <p:spPr>
            <a:xfrm>
              <a:off x="8160533" y="5614114"/>
              <a:ext cx="415693" cy="13141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1" idx="6"/>
              <a:endCxn id="13" idx="2"/>
            </p:cNvCxnSpPr>
            <p:nvPr/>
          </p:nvCxnSpPr>
          <p:spPr>
            <a:xfrm>
              <a:off x="8702899" y="5745531"/>
              <a:ext cx="451459" cy="7581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3" idx="7"/>
            </p:cNvCxnSpPr>
            <p:nvPr/>
          </p:nvCxnSpPr>
          <p:spPr>
            <a:xfrm flipV="1">
              <a:off x="9262480" y="5566093"/>
              <a:ext cx="339140" cy="20723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9281031" y="5773327"/>
              <a:ext cx="427711" cy="4347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0915540" y="3910526"/>
              <a:ext cx="176212" cy="190210"/>
              <a:chOff x="10915540" y="3910526"/>
              <a:chExt cx="176212" cy="19021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0946607" y="3948113"/>
                <a:ext cx="115450" cy="11590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915540" y="3910526"/>
                <a:ext cx="176212" cy="19021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0636140" y="5020138"/>
              <a:ext cx="176212" cy="190210"/>
              <a:chOff x="10915540" y="3910526"/>
              <a:chExt cx="176212" cy="19021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949782" y="3952084"/>
                <a:ext cx="107511" cy="1087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0915540" y="3910526"/>
                <a:ext cx="176212" cy="19021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Oval 49"/>
          <p:cNvSpPr/>
          <p:nvPr/>
        </p:nvSpPr>
        <p:spPr>
          <a:xfrm>
            <a:off x="7125923" y="4713376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10837" y="4379683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634722" y="4830533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031864" y="4198292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130349" y="4645464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58537" y="5009971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736669" y="5085788"/>
            <a:ext cx="126673" cy="13582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Equivalence problem for DFAs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513" y="1680481"/>
                <a:ext cx="9529105" cy="331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DFA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are DFAs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heorem: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FA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dirty="0" smtClean="0"/>
                  <a:t>Proof:  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b="0" dirty="0" smtClean="0"/>
                  <a:t>that decides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 smtClean="0"/>
                  <a:t> 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 smtClean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0" dirty="0" smtClean="0"/>
                  <a:t>    [IDEA:  Make DFA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b="0" dirty="0" smtClean="0"/>
                  <a:t> that accepts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b="0" dirty="0" smtClean="0"/>
                  <a:t> disagree.]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Construct DFA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bar>
                          <m:barPr>
                            <m:pos m:val="top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ba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ba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b="0" dirty="0" smtClean="0"/>
                  <a:t> Run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b="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b="0" dirty="0" smtClean="0"/>
                  <a:t> .</a:t>
                </a:r>
              </a:p>
              <a:p>
                <a:pPr marL="914400" lvl="1" indent="-457200">
                  <a:spcBef>
                    <a:spcPts val="600"/>
                  </a:spcBef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accepts.  </a:t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 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DFA</m:t>
                    </m:r>
                  </m:oMath>
                </a14:m>
                <a:r>
                  <a:rPr lang="en-US" sz="2000" dirty="0" smtClean="0"/>
                  <a:t> rejects.”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" y="1680481"/>
                <a:ext cx="9529105" cy="3314241"/>
              </a:xfrm>
              <a:prstGeom prst="rect">
                <a:avLst/>
              </a:prstGeom>
              <a:blipFill>
                <a:blip r:embed="rId3"/>
                <a:stretch>
                  <a:fillRect l="-960" t="-1473" r="-448" b="-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26313" y="4625390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13" y="4625390"/>
                <a:ext cx="705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25225" y="4625390"/>
                <a:ext cx="7158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225" y="4625390"/>
                <a:ext cx="7158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outline"/>
          <p:cNvSpPr/>
          <p:nvPr/>
        </p:nvSpPr>
        <p:spPr>
          <a:xfrm>
            <a:off x="8749744" y="3573083"/>
            <a:ext cx="1689100" cy="1308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outline"/>
          <p:cNvSpPr/>
          <p:nvPr/>
        </p:nvSpPr>
        <p:spPr>
          <a:xfrm>
            <a:off x="9918144" y="3573083"/>
            <a:ext cx="1689100" cy="1308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919727" y="3760409"/>
            <a:ext cx="522493" cy="946150"/>
          </a:xfrm>
          <a:custGeom>
            <a:avLst/>
            <a:gdLst>
              <a:gd name="connsiteX0" fmla="*/ 258767 w 522503"/>
              <a:gd name="connsiteY0" fmla="*/ 1062 h 947212"/>
              <a:gd name="connsiteX1" fmla="*/ 55567 w 522503"/>
              <a:gd name="connsiteY1" fmla="*/ 239187 h 947212"/>
              <a:gd name="connsiteX2" fmla="*/ 1592 w 522503"/>
              <a:gd name="connsiteY2" fmla="*/ 518587 h 947212"/>
              <a:gd name="connsiteX3" fmla="*/ 100017 w 522503"/>
              <a:gd name="connsiteY3" fmla="*/ 785287 h 947212"/>
              <a:gd name="connsiteX4" fmla="*/ 258767 w 522503"/>
              <a:gd name="connsiteY4" fmla="*/ 947212 h 947212"/>
              <a:gd name="connsiteX5" fmla="*/ 414342 w 522503"/>
              <a:gd name="connsiteY5" fmla="*/ 785287 h 947212"/>
              <a:gd name="connsiteX6" fmla="*/ 522292 w 522503"/>
              <a:gd name="connsiteY6" fmla="*/ 493187 h 947212"/>
              <a:gd name="connsiteX7" fmla="*/ 436567 w 522503"/>
              <a:gd name="connsiteY7" fmla="*/ 166162 h 947212"/>
              <a:gd name="connsiteX8" fmla="*/ 258767 w 522503"/>
              <a:gd name="connsiteY8" fmla="*/ 1062 h 947212"/>
              <a:gd name="connsiteX0" fmla="*/ 258767 w 522503"/>
              <a:gd name="connsiteY0" fmla="*/ 7782 h 953932"/>
              <a:gd name="connsiteX1" fmla="*/ 55567 w 522503"/>
              <a:gd name="connsiteY1" fmla="*/ 245907 h 953932"/>
              <a:gd name="connsiteX2" fmla="*/ 1592 w 522503"/>
              <a:gd name="connsiteY2" fmla="*/ 525307 h 953932"/>
              <a:gd name="connsiteX3" fmla="*/ 100017 w 522503"/>
              <a:gd name="connsiteY3" fmla="*/ 792007 h 953932"/>
              <a:gd name="connsiteX4" fmla="*/ 258767 w 522503"/>
              <a:gd name="connsiteY4" fmla="*/ 953932 h 953932"/>
              <a:gd name="connsiteX5" fmla="*/ 414342 w 522503"/>
              <a:gd name="connsiteY5" fmla="*/ 792007 h 953932"/>
              <a:gd name="connsiteX6" fmla="*/ 522292 w 522503"/>
              <a:gd name="connsiteY6" fmla="*/ 499907 h 953932"/>
              <a:gd name="connsiteX7" fmla="*/ 436567 w 522503"/>
              <a:gd name="connsiteY7" fmla="*/ 172882 h 953932"/>
              <a:gd name="connsiteX8" fmla="*/ 258767 w 522503"/>
              <a:gd name="connsiteY8" fmla="*/ 7782 h 953932"/>
              <a:gd name="connsiteX0" fmla="*/ 258767 w 522503"/>
              <a:gd name="connsiteY0" fmla="*/ 1 h 946151"/>
              <a:gd name="connsiteX1" fmla="*/ 55567 w 522503"/>
              <a:gd name="connsiteY1" fmla="*/ 238126 h 946151"/>
              <a:gd name="connsiteX2" fmla="*/ 1592 w 522503"/>
              <a:gd name="connsiteY2" fmla="*/ 517526 h 946151"/>
              <a:gd name="connsiteX3" fmla="*/ 100017 w 522503"/>
              <a:gd name="connsiteY3" fmla="*/ 784226 h 946151"/>
              <a:gd name="connsiteX4" fmla="*/ 258767 w 522503"/>
              <a:gd name="connsiteY4" fmla="*/ 946151 h 946151"/>
              <a:gd name="connsiteX5" fmla="*/ 414342 w 522503"/>
              <a:gd name="connsiteY5" fmla="*/ 784226 h 946151"/>
              <a:gd name="connsiteX6" fmla="*/ 522292 w 522503"/>
              <a:gd name="connsiteY6" fmla="*/ 492126 h 946151"/>
              <a:gd name="connsiteX7" fmla="*/ 436567 w 522503"/>
              <a:gd name="connsiteY7" fmla="*/ 165101 h 946151"/>
              <a:gd name="connsiteX8" fmla="*/ 258767 w 522503"/>
              <a:gd name="connsiteY8" fmla="*/ 1 h 946151"/>
              <a:gd name="connsiteX0" fmla="*/ 258767 w 522503"/>
              <a:gd name="connsiteY0" fmla="*/ 4581 h 950731"/>
              <a:gd name="connsiteX1" fmla="*/ 55567 w 522503"/>
              <a:gd name="connsiteY1" fmla="*/ 242706 h 950731"/>
              <a:gd name="connsiteX2" fmla="*/ 1592 w 522503"/>
              <a:gd name="connsiteY2" fmla="*/ 522106 h 950731"/>
              <a:gd name="connsiteX3" fmla="*/ 100017 w 522503"/>
              <a:gd name="connsiteY3" fmla="*/ 788806 h 950731"/>
              <a:gd name="connsiteX4" fmla="*/ 258767 w 522503"/>
              <a:gd name="connsiteY4" fmla="*/ 950731 h 950731"/>
              <a:gd name="connsiteX5" fmla="*/ 414342 w 522503"/>
              <a:gd name="connsiteY5" fmla="*/ 788806 h 950731"/>
              <a:gd name="connsiteX6" fmla="*/ 522292 w 522503"/>
              <a:gd name="connsiteY6" fmla="*/ 496706 h 950731"/>
              <a:gd name="connsiteX7" fmla="*/ 436567 w 522503"/>
              <a:gd name="connsiteY7" fmla="*/ 169681 h 950731"/>
              <a:gd name="connsiteX8" fmla="*/ 258767 w 522503"/>
              <a:gd name="connsiteY8" fmla="*/ 4581 h 950731"/>
              <a:gd name="connsiteX0" fmla="*/ 258767 w 522503"/>
              <a:gd name="connsiteY0" fmla="*/ 3844 h 949994"/>
              <a:gd name="connsiteX1" fmla="*/ 55567 w 522503"/>
              <a:gd name="connsiteY1" fmla="*/ 241969 h 949994"/>
              <a:gd name="connsiteX2" fmla="*/ 1592 w 522503"/>
              <a:gd name="connsiteY2" fmla="*/ 521369 h 949994"/>
              <a:gd name="connsiteX3" fmla="*/ 100017 w 522503"/>
              <a:gd name="connsiteY3" fmla="*/ 788069 h 949994"/>
              <a:gd name="connsiteX4" fmla="*/ 258767 w 522503"/>
              <a:gd name="connsiteY4" fmla="*/ 949994 h 949994"/>
              <a:gd name="connsiteX5" fmla="*/ 414342 w 522503"/>
              <a:gd name="connsiteY5" fmla="*/ 788069 h 949994"/>
              <a:gd name="connsiteX6" fmla="*/ 522292 w 522503"/>
              <a:gd name="connsiteY6" fmla="*/ 495969 h 949994"/>
              <a:gd name="connsiteX7" fmla="*/ 436567 w 522503"/>
              <a:gd name="connsiteY7" fmla="*/ 168944 h 949994"/>
              <a:gd name="connsiteX8" fmla="*/ 258767 w 522503"/>
              <a:gd name="connsiteY8" fmla="*/ 3844 h 949994"/>
              <a:gd name="connsiteX0" fmla="*/ 258767 w 522503"/>
              <a:gd name="connsiteY0" fmla="*/ 3844 h 949994"/>
              <a:gd name="connsiteX1" fmla="*/ 55567 w 522503"/>
              <a:gd name="connsiteY1" fmla="*/ 241969 h 949994"/>
              <a:gd name="connsiteX2" fmla="*/ 1592 w 522503"/>
              <a:gd name="connsiteY2" fmla="*/ 521369 h 949994"/>
              <a:gd name="connsiteX3" fmla="*/ 100017 w 522503"/>
              <a:gd name="connsiteY3" fmla="*/ 788069 h 949994"/>
              <a:gd name="connsiteX4" fmla="*/ 258767 w 522503"/>
              <a:gd name="connsiteY4" fmla="*/ 949994 h 949994"/>
              <a:gd name="connsiteX5" fmla="*/ 414342 w 522503"/>
              <a:gd name="connsiteY5" fmla="*/ 788069 h 949994"/>
              <a:gd name="connsiteX6" fmla="*/ 522292 w 522503"/>
              <a:gd name="connsiteY6" fmla="*/ 495969 h 949994"/>
              <a:gd name="connsiteX7" fmla="*/ 436567 w 522503"/>
              <a:gd name="connsiteY7" fmla="*/ 168944 h 949994"/>
              <a:gd name="connsiteX8" fmla="*/ 258767 w 522503"/>
              <a:gd name="connsiteY8" fmla="*/ 3844 h 949994"/>
              <a:gd name="connsiteX0" fmla="*/ 258767 w 522503"/>
              <a:gd name="connsiteY0" fmla="*/ 0 h 946150"/>
              <a:gd name="connsiteX1" fmla="*/ 55567 w 522503"/>
              <a:gd name="connsiteY1" fmla="*/ 238125 h 946150"/>
              <a:gd name="connsiteX2" fmla="*/ 1592 w 522503"/>
              <a:gd name="connsiteY2" fmla="*/ 517525 h 946150"/>
              <a:gd name="connsiteX3" fmla="*/ 100017 w 522503"/>
              <a:gd name="connsiteY3" fmla="*/ 784225 h 946150"/>
              <a:gd name="connsiteX4" fmla="*/ 258767 w 522503"/>
              <a:gd name="connsiteY4" fmla="*/ 946150 h 946150"/>
              <a:gd name="connsiteX5" fmla="*/ 414342 w 522503"/>
              <a:gd name="connsiteY5" fmla="*/ 784225 h 946150"/>
              <a:gd name="connsiteX6" fmla="*/ 522292 w 522503"/>
              <a:gd name="connsiteY6" fmla="*/ 492125 h 946150"/>
              <a:gd name="connsiteX7" fmla="*/ 436567 w 522503"/>
              <a:gd name="connsiteY7" fmla="*/ 165100 h 946150"/>
              <a:gd name="connsiteX8" fmla="*/ 258767 w 522503"/>
              <a:gd name="connsiteY8" fmla="*/ 0 h 946150"/>
              <a:gd name="connsiteX0" fmla="*/ 258767 w 522503"/>
              <a:gd name="connsiteY0" fmla="*/ 0 h 946150"/>
              <a:gd name="connsiteX1" fmla="*/ 55567 w 522503"/>
              <a:gd name="connsiteY1" fmla="*/ 238125 h 946150"/>
              <a:gd name="connsiteX2" fmla="*/ 1592 w 522503"/>
              <a:gd name="connsiteY2" fmla="*/ 517525 h 946150"/>
              <a:gd name="connsiteX3" fmla="*/ 100017 w 522503"/>
              <a:gd name="connsiteY3" fmla="*/ 784225 h 946150"/>
              <a:gd name="connsiteX4" fmla="*/ 258767 w 522503"/>
              <a:gd name="connsiteY4" fmla="*/ 946150 h 946150"/>
              <a:gd name="connsiteX5" fmla="*/ 414342 w 522503"/>
              <a:gd name="connsiteY5" fmla="*/ 784225 h 946150"/>
              <a:gd name="connsiteX6" fmla="*/ 522292 w 522503"/>
              <a:gd name="connsiteY6" fmla="*/ 492125 h 946150"/>
              <a:gd name="connsiteX7" fmla="*/ 436567 w 522503"/>
              <a:gd name="connsiteY7" fmla="*/ 165100 h 946150"/>
              <a:gd name="connsiteX8" fmla="*/ 258767 w 522503"/>
              <a:gd name="connsiteY8" fmla="*/ 0 h 946150"/>
              <a:gd name="connsiteX0" fmla="*/ 258767 w 522503"/>
              <a:gd name="connsiteY0" fmla="*/ 0 h 946150"/>
              <a:gd name="connsiteX1" fmla="*/ 55567 w 522503"/>
              <a:gd name="connsiteY1" fmla="*/ 238125 h 946150"/>
              <a:gd name="connsiteX2" fmla="*/ 1592 w 522503"/>
              <a:gd name="connsiteY2" fmla="*/ 517525 h 946150"/>
              <a:gd name="connsiteX3" fmla="*/ 100017 w 522503"/>
              <a:gd name="connsiteY3" fmla="*/ 784225 h 946150"/>
              <a:gd name="connsiteX4" fmla="*/ 258767 w 522503"/>
              <a:gd name="connsiteY4" fmla="*/ 946150 h 946150"/>
              <a:gd name="connsiteX5" fmla="*/ 414342 w 522503"/>
              <a:gd name="connsiteY5" fmla="*/ 784225 h 946150"/>
              <a:gd name="connsiteX6" fmla="*/ 522292 w 522503"/>
              <a:gd name="connsiteY6" fmla="*/ 492125 h 946150"/>
              <a:gd name="connsiteX7" fmla="*/ 436567 w 522503"/>
              <a:gd name="connsiteY7" fmla="*/ 165100 h 946150"/>
              <a:gd name="connsiteX8" fmla="*/ 258767 w 522503"/>
              <a:gd name="connsiteY8" fmla="*/ 0 h 946150"/>
              <a:gd name="connsiteX0" fmla="*/ 258767 w 522503"/>
              <a:gd name="connsiteY0" fmla="*/ 0 h 946150"/>
              <a:gd name="connsiteX1" fmla="*/ 55567 w 522503"/>
              <a:gd name="connsiteY1" fmla="*/ 238125 h 946150"/>
              <a:gd name="connsiteX2" fmla="*/ 1592 w 522503"/>
              <a:gd name="connsiteY2" fmla="*/ 517525 h 946150"/>
              <a:gd name="connsiteX3" fmla="*/ 100017 w 522503"/>
              <a:gd name="connsiteY3" fmla="*/ 784225 h 946150"/>
              <a:gd name="connsiteX4" fmla="*/ 258767 w 522503"/>
              <a:gd name="connsiteY4" fmla="*/ 946150 h 946150"/>
              <a:gd name="connsiteX5" fmla="*/ 414342 w 522503"/>
              <a:gd name="connsiteY5" fmla="*/ 784225 h 946150"/>
              <a:gd name="connsiteX6" fmla="*/ 522292 w 522503"/>
              <a:gd name="connsiteY6" fmla="*/ 492125 h 946150"/>
              <a:gd name="connsiteX7" fmla="*/ 436567 w 522503"/>
              <a:gd name="connsiteY7" fmla="*/ 165100 h 946150"/>
              <a:gd name="connsiteX8" fmla="*/ 258767 w 522503"/>
              <a:gd name="connsiteY8" fmla="*/ 0 h 946150"/>
              <a:gd name="connsiteX0" fmla="*/ 258767 w 522485"/>
              <a:gd name="connsiteY0" fmla="*/ 0 h 946150"/>
              <a:gd name="connsiteX1" fmla="*/ 55567 w 522485"/>
              <a:gd name="connsiteY1" fmla="*/ 238125 h 946150"/>
              <a:gd name="connsiteX2" fmla="*/ 1592 w 522485"/>
              <a:gd name="connsiteY2" fmla="*/ 517525 h 946150"/>
              <a:gd name="connsiteX3" fmla="*/ 100017 w 522485"/>
              <a:gd name="connsiteY3" fmla="*/ 784225 h 946150"/>
              <a:gd name="connsiteX4" fmla="*/ 258767 w 522485"/>
              <a:gd name="connsiteY4" fmla="*/ 946150 h 946150"/>
              <a:gd name="connsiteX5" fmla="*/ 414342 w 522485"/>
              <a:gd name="connsiteY5" fmla="*/ 784225 h 946150"/>
              <a:gd name="connsiteX6" fmla="*/ 522292 w 522485"/>
              <a:gd name="connsiteY6" fmla="*/ 492125 h 946150"/>
              <a:gd name="connsiteX7" fmla="*/ 431805 w 522485"/>
              <a:gd name="connsiteY7" fmla="*/ 177006 h 946150"/>
              <a:gd name="connsiteX8" fmla="*/ 258767 w 522485"/>
              <a:gd name="connsiteY8" fmla="*/ 0 h 946150"/>
              <a:gd name="connsiteX0" fmla="*/ 258767 w 522493"/>
              <a:gd name="connsiteY0" fmla="*/ 0 h 946150"/>
              <a:gd name="connsiteX1" fmla="*/ 55567 w 522493"/>
              <a:gd name="connsiteY1" fmla="*/ 238125 h 946150"/>
              <a:gd name="connsiteX2" fmla="*/ 1592 w 522493"/>
              <a:gd name="connsiteY2" fmla="*/ 517525 h 946150"/>
              <a:gd name="connsiteX3" fmla="*/ 100017 w 522493"/>
              <a:gd name="connsiteY3" fmla="*/ 784225 h 946150"/>
              <a:gd name="connsiteX4" fmla="*/ 258767 w 522493"/>
              <a:gd name="connsiteY4" fmla="*/ 946150 h 946150"/>
              <a:gd name="connsiteX5" fmla="*/ 414342 w 522493"/>
              <a:gd name="connsiteY5" fmla="*/ 784225 h 946150"/>
              <a:gd name="connsiteX6" fmla="*/ 522292 w 522493"/>
              <a:gd name="connsiteY6" fmla="*/ 492125 h 946150"/>
              <a:gd name="connsiteX7" fmla="*/ 431805 w 522493"/>
              <a:gd name="connsiteY7" fmla="*/ 177006 h 946150"/>
              <a:gd name="connsiteX8" fmla="*/ 258767 w 522493"/>
              <a:gd name="connsiteY8" fmla="*/ 0 h 946150"/>
              <a:gd name="connsiteX0" fmla="*/ 258767 w 522493"/>
              <a:gd name="connsiteY0" fmla="*/ 0 h 946150"/>
              <a:gd name="connsiteX1" fmla="*/ 55567 w 522493"/>
              <a:gd name="connsiteY1" fmla="*/ 238125 h 946150"/>
              <a:gd name="connsiteX2" fmla="*/ 1592 w 522493"/>
              <a:gd name="connsiteY2" fmla="*/ 517525 h 946150"/>
              <a:gd name="connsiteX3" fmla="*/ 100017 w 522493"/>
              <a:gd name="connsiteY3" fmla="*/ 784225 h 946150"/>
              <a:gd name="connsiteX4" fmla="*/ 258767 w 522493"/>
              <a:gd name="connsiteY4" fmla="*/ 946150 h 946150"/>
              <a:gd name="connsiteX5" fmla="*/ 414342 w 522493"/>
              <a:gd name="connsiteY5" fmla="*/ 784225 h 946150"/>
              <a:gd name="connsiteX6" fmla="*/ 522292 w 522493"/>
              <a:gd name="connsiteY6" fmla="*/ 492125 h 946150"/>
              <a:gd name="connsiteX7" fmla="*/ 431805 w 522493"/>
              <a:gd name="connsiteY7" fmla="*/ 177006 h 946150"/>
              <a:gd name="connsiteX8" fmla="*/ 258767 w 522493"/>
              <a:gd name="connsiteY8" fmla="*/ 0 h 946150"/>
              <a:gd name="connsiteX0" fmla="*/ 258767 w 522493"/>
              <a:gd name="connsiteY0" fmla="*/ 0 h 946150"/>
              <a:gd name="connsiteX1" fmla="*/ 55567 w 522493"/>
              <a:gd name="connsiteY1" fmla="*/ 238125 h 946150"/>
              <a:gd name="connsiteX2" fmla="*/ 1592 w 522493"/>
              <a:gd name="connsiteY2" fmla="*/ 517525 h 946150"/>
              <a:gd name="connsiteX3" fmla="*/ 100017 w 522493"/>
              <a:gd name="connsiteY3" fmla="*/ 784225 h 946150"/>
              <a:gd name="connsiteX4" fmla="*/ 258767 w 522493"/>
              <a:gd name="connsiteY4" fmla="*/ 946150 h 946150"/>
              <a:gd name="connsiteX5" fmla="*/ 414342 w 522493"/>
              <a:gd name="connsiteY5" fmla="*/ 784225 h 946150"/>
              <a:gd name="connsiteX6" fmla="*/ 522292 w 522493"/>
              <a:gd name="connsiteY6" fmla="*/ 492125 h 946150"/>
              <a:gd name="connsiteX7" fmla="*/ 431805 w 522493"/>
              <a:gd name="connsiteY7" fmla="*/ 177006 h 946150"/>
              <a:gd name="connsiteX8" fmla="*/ 258767 w 522493"/>
              <a:gd name="connsiteY8" fmla="*/ 0 h 946150"/>
              <a:gd name="connsiteX0" fmla="*/ 258767 w 522493"/>
              <a:gd name="connsiteY0" fmla="*/ 0 h 946150"/>
              <a:gd name="connsiteX1" fmla="*/ 55567 w 522493"/>
              <a:gd name="connsiteY1" fmla="*/ 238125 h 946150"/>
              <a:gd name="connsiteX2" fmla="*/ 1592 w 522493"/>
              <a:gd name="connsiteY2" fmla="*/ 517525 h 946150"/>
              <a:gd name="connsiteX3" fmla="*/ 100017 w 522493"/>
              <a:gd name="connsiteY3" fmla="*/ 784225 h 946150"/>
              <a:gd name="connsiteX4" fmla="*/ 258767 w 522493"/>
              <a:gd name="connsiteY4" fmla="*/ 946150 h 946150"/>
              <a:gd name="connsiteX5" fmla="*/ 414342 w 522493"/>
              <a:gd name="connsiteY5" fmla="*/ 784225 h 946150"/>
              <a:gd name="connsiteX6" fmla="*/ 522292 w 522493"/>
              <a:gd name="connsiteY6" fmla="*/ 492125 h 946150"/>
              <a:gd name="connsiteX7" fmla="*/ 431805 w 522493"/>
              <a:gd name="connsiteY7" fmla="*/ 177006 h 946150"/>
              <a:gd name="connsiteX8" fmla="*/ 258767 w 522493"/>
              <a:gd name="connsiteY8" fmla="*/ 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93" h="946150">
                <a:moveTo>
                  <a:pt x="258767" y="0"/>
                </a:moveTo>
                <a:cubicBezTo>
                  <a:pt x="213280" y="18520"/>
                  <a:pt x="98429" y="151871"/>
                  <a:pt x="55567" y="238125"/>
                </a:cubicBezTo>
                <a:cubicBezTo>
                  <a:pt x="12705" y="324379"/>
                  <a:pt x="-5816" y="426508"/>
                  <a:pt x="1592" y="517525"/>
                </a:cubicBezTo>
                <a:cubicBezTo>
                  <a:pt x="9000" y="608542"/>
                  <a:pt x="57155" y="712788"/>
                  <a:pt x="100017" y="784225"/>
                </a:cubicBezTo>
                <a:cubicBezTo>
                  <a:pt x="142879" y="855662"/>
                  <a:pt x="225430" y="922337"/>
                  <a:pt x="258767" y="946150"/>
                </a:cubicBezTo>
                <a:cubicBezTo>
                  <a:pt x="287342" y="922337"/>
                  <a:pt x="370421" y="859896"/>
                  <a:pt x="414342" y="784225"/>
                </a:cubicBezTo>
                <a:cubicBezTo>
                  <a:pt x="458263" y="708554"/>
                  <a:pt x="518588" y="595312"/>
                  <a:pt x="522292" y="492125"/>
                </a:cubicBezTo>
                <a:cubicBezTo>
                  <a:pt x="525996" y="388938"/>
                  <a:pt x="478108" y="261937"/>
                  <a:pt x="431805" y="177006"/>
                </a:cubicBezTo>
                <a:cubicBezTo>
                  <a:pt x="385502" y="92075"/>
                  <a:pt x="301874" y="29106"/>
                  <a:pt x="25876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31962" y="4893885"/>
            <a:ext cx="2186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Symmetric difference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21256" y="6194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7.1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0542" y="2893671"/>
            <a:ext cx="3661458" cy="276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710" y="3034499"/>
                <a:ext cx="8497836" cy="238526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7.1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REX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are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regular expressions </a:t>
                </a:r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Can we now conclude that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𝐸𝑄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REX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decidable?</a:t>
                </a:r>
              </a:p>
              <a:p>
                <a:pPr marL="457200" indent="-457200">
                  <a:spcBef>
                    <a:spcPts val="600"/>
                  </a:spcBef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Yes, it follows immediately from things we’ve already shown.</a:t>
                </a:r>
              </a:p>
              <a:p>
                <a:pPr marL="457200" indent="-457200">
                  <a:spcBef>
                    <a:spcPts val="600"/>
                  </a:spcBef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Yes, but it would take significant additional work.</a:t>
                </a:r>
              </a:p>
              <a:p>
                <a:pPr marL="457200" indent="-457200">
                  <a:spcBef>
                    <a:spcPts val="600"/>
                  </a:spcBef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No, intersection is not a regular operation.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10" y="3034499"/>
                <a:ext cx="8497836" cy="2385268"/>
              </a:xfrm>
              <a:prstGeom prst="rect">
                <a:avLst/>
              </a:prstGeom>
              <a:blipFill>
                <a:blip r:embed="rId6"/>
                <a:stretch>
                  <a:fillRect l="-929" t="-1259" b="-302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4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887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6887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4" grpId="0"/>
      <p:bldP spid="8" grpId="0"/>
      <p:bldP spid="18" grpId="0" animBg="1"/>
      <p:bldP spid="19" grpId="0" animBg="1"/>
      <p:bldP spid="20" grpId="0" animBg="1"/>
      <p:bldP spid="5" grpId="0"/>
      <p:bldP spid="12" grpId="0" animBg="1"/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-167922" y="-88900"/>
          <a:ext cx="12553244" cy="70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Acrobat Document" r:id="rId3" imgW="6857924" imgH="3857267" progId="AcroExch.Document.DC">
                  <p:embed/>
                </p:oleObj>
              </mc:Choice>
              <mc:Fallback>
                <p:oleObj name="Acrobat Document" r:id="rId3" imgW="6857924" imgH="3857267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7922" y="-88900"/>
                        <a:ext cx="12553244" cy="70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52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 Problem for CFGs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9755" y="968759"/>
                <a:ext cx="6822848" cy="5001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 </m:t>
                    </m:r>
                    <m:r>
                      <a:rPr lang="en-US" sz="24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CFG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and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heorem: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decidable</a:t>
                </a:r>
              </a:p>
              <a:p>
                <a:r>
                  <a:rPr lang="en-US" sz="2000" b="1" dirty="0" smtClean="0"/>
                  <a:t>Proof:   </a:t>
                </a:r>
                <a:r>
                  <a:rPr lang="en-US" sz="2000" dirty="0" smtClean="0"/>
                  <a:t>Give TM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b="0" dirty="0" smtClean="0"/>
                  <a:t>that decides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b="0" dirty="0" smtClean="0"/>
                  <a:t> 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 smtClean="0"/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marL="914400" lvl="1" indent="-457200">
                  <a:buAutoNum type="arabicPeriod"/>
                </a:pPr>
                <a:r>
                  <a:rPr lang="en-US" sz="2000" dirty="0" smtClean="0"/>
                  <a:t> Convert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into CNF.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 smtClean="0"/>
                  <a:t> Try all derivations of length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any generate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.</a:t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 if not.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Corollary: 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Every CFL is decidable.</a:t>
                </a:r>
              </a:p>
              <a:p>
                <a:r>
                  <a:rPr lang="en-US" sz="2000" b="1" dirty="0" smtClean="0"/>
                  <a:t>Proof:</a:t>
                </a:r>
                <a:r>
                  <a:rPr lang="en-US" sz="2000" dirty="0" smtClean="0"/>
                  <a:t>  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be a CFL, generated by CFG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Construct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		1.  Run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	2. 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accepts</a:t>
                </a:r>
                <a:br>
                  <a:rPr lang="en-US" sz="2000" dirty="0" smtClean="0"/>
                </a:br>
                <a:r>
                  <a:rPr lang="en-US" sz="2000" dirty="0" smtClean="0"/>
                  <a:t>		     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 if it rejects.”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55" y="968759"/>
                <a:ext cx="6822848" cy="5001369"/>
              </a:xfrm>
              <a:prstGeom prst="rect">
                <a:avLst/>
              </a:prstGeom>
              <a:blipFill>
                <a:blip r:embed="rId3"/>
                <a:stretch>
                  <a:fillRect l="-1430" t="-976" b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06984" y="2646141"/>
                <a:ext cx="552005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Recall Chomsky Normal Form (CNF) only allows rules:</a:t>
                </a:r>
                <a:br>
                  <a:rPr lang="en-US" sz="2000" dirty="0" smtClean="0"/>
                </a:br>
                <a:r>
                  <a:rPr lang="en-US" sz="2000" dirty="0" smtClean="0"/>
                  <a:t>    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 smtClean="0"/>
                  <a:t>BC</a:t>
                </a:r>
                <a:endParaRPr lang="en-US" dirty="0"/>
              </a:p>
              <a:p>
                <a:r>
                  <a:rPr lang="en-US" sz="2000" dirty="0" smtClean="0"/>
                  <a:t>   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b</a:t>
                </a:r>
                <a:endParaRPr lang="en-US" sz="2000" dirty="0"/>
              </a:p>
              <a:p>
                <a:pPr>
                  <a:spcBef>
                    <a:spcPts val="1800"/>
                  </a:spcBef>
                </a:pPr>
                <a:r>
                  <a:rPr lang="en-US" sz="2000" b="1" dirty="0" smtClean="0"/>
                  <a:t>Lemma 1:   </a:t>
                </a:r>
                <a:r>
                  <a:rPr lang="en-US" sz="2000" dirty="0" smtClean="0"/>
                  <a:t>Can convert every CFG into CNF.</a:t>
                </a:r>
              </a:p>
              <a:p>
                <a:r>
                  <a:rPr lang="en-US" sz="2000" dirty="0" smtClean="0"/>
                  <a:t>Proof and construction in book.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 smtClean="0"/>
                  <a:t>Lemma 2: 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b="0" dirty="0" smtClean="0"/>
                  <a:t> is in CNF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/>
                  <a:t> then </a:t>
                </a:r>
                <a:br>
                  <a:rPr lang="en-US" sz="2000" b="0" dirty="0" smtClean="0"/>
                </a:br>
                <a:r>
                  <a:rPr lang="en-US" sz="2000" b="0" dirty="0" smtClean="0"/>
                  <a:t>every derivation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r>
                  <a:rPr lang="en-US" sz="2000" b="0" dirty="0" smtClean="0"/>
                  <a:t> steps.</a:t>
                </a:r>
              </a:p>
              <a:p>
                <a:r>
                  <a:rPr lang="en-US" sz="2000" dirty="0" smtClean="0"/>
                  <a:t>Proof:   exercise.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84" y="2646141"/>
                <a:ext cx="5520051" cy="3323987"/>
              </a:xfrm>
              <a:prstGeom prst="rect">
                <a:avLst/>
              </a:prstGeom>
              <a:blipFill>
                <a:blip r:embed="rId4"/>
                <a:stretch>
                  <a:fillRect l="-1104" t="-917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821256" y="6194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7.2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092" y="4108226"/>
                <a:ext cx="5241793" cy="184665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7.2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sz="2000" dirty="0" smtClean="0"/>
                  <a:t>Can we conclude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PDA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decidable?</a:t>
                </a:r>
              </a:p>
              <a:p>
                <a:pPr marL="457200" indent="-457200">
                  <a:spcBef>
                    <a:spcPts val="300"/>
                  </a:spcBef>
                  <a:buAutoNum type="alphaLcParenR"/>
                </a:pPr>
                <a:r>
                  <a:rPr lang="en-US" sz="2000" dirty="0" smtClean="0"/>
                  <a:t>Yes.</a:t>
                </a:r>
              </a:p>
              <a:p>
                <a:pPr marL="457200" indent="-457200">
                  <a:spcBef>
                    <a:spcPts val="300"/>
                  </a:spcBef>
                  <a:buAutoNum type="alphaLcParenR"/>
                </a:pPr>
                <a:r>
                  <a:rPr lang="en-US" sz="2000" dirty="0" smtClean="0"/>
                  <a:t>No, PDAs may be nondeterministic.</a:t>
                </a:r>
              </a:p>
              <a:p>
                <a:pPr marL="457200" indent="-457200">
                  <a:spcBef>
                    <a:spcPts val="300"/>
                  </a:spcBef>
                  <a:buAutoNum type="alphaLcParenR"/>
                </a:pPr>
                <a:r>
                  <a:rPr lang="en-US" sz="2000" dirty="0" smtClean="0"/>
                  <a:t>No, PDAs may not halt.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2" y="4108226"/>
                <a:ext cx="5241793" cy="1846659"/>
              </a:xfrm>
              <a:prstGeom prst="rect">
                <a:avLst/>
              </a:prstGeom>
              <a:blipFill>
                <a:blip r:embed="rId5"/>
                <a:stretch>
                  <a:fillRect l="-1386" t="-1618" b="-388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11" grpId="0" uiExpand="1" build="allAtOnce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32854</TotalTime>
  <Words>1640</Words>
  <Application>Microsoft Office PowerPoint</Application>
  <PresentationFormat>Widescreen</PresentationFormat>
  <Paragraphs>172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 Math</vt:lpstr>
      <vt:lpstr>Arial</vt:lpstr>
      <vt:lpstr>Calibri Light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608</cp:revision>
  <dcterms:created xsi:type="dcterms:W3CDTF">2020-08-09T18:24:17Z</dcterms:created>
  <dcterms:modified xsi:type="dcterms:W3CDTF">2021-01-10T23:24:48Z</dcterms:modified>
</cp:coreProperties>
</file>